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E3EDB-1330-465F-8430-8C85C1A68A0F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AEBB6-8DC1-498D-BFC4-B11702B429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94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0339388" y="-7061200"/>
            <a:ext cx="20680363" cy="15511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0339388" y="-7061200"/>
            <a:ext cx="20680363" cy="15511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0339388" y="-7061200"/>
            <a:ext cx="20680363" cy="15511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014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0339388" y="-7061200"/>
            <a:ext cx="20680363" cy="15511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014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0339388" y="-7061200"/>
            <a:ext cx="20680363" cy="15511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014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0339388" y="-7061200"/>
            <a:ext cx="20680363" cy="15511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014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0339388" y="-7061200"/>
            <a:ext cx="20680363" cy="15511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014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0339388" y="-7061200"/>
            <a:ext cx="20680363" cy="15511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014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0339388" y="-7061200"/>
            <a:ext cx="20680363" cy="15511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014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8B83-DA48-4245-918C-AF7A955B95F3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90E-0672-41B7-9238-223C235EC2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21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8B83-DA48-4245-918C-AF7A955B95F3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90E-0672-41B7-9238-223C235EC2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95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8B83-DA48-4245-918C-AF7A955B95F3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90E-0672-41B7-9238-223C235EC2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12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8B83-DA48-4245-918C-AF7A955B95F3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90E-0672-41B7-9238-223C235EC2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58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8B83-DA48-4245-918C-AF7A955B95F3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90E-0672-41B7-9238-223C235EC2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37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8B83-DA48-4245-918C-AF7A955B95F3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90E-0672-41B7-9238-223C235EC2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8B83-DA48-4245-918C-AF7A955B95F3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90E-0672-41B7-9238-223C235EC2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00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8B83-DA48-4245-918C-AF7A955B95F3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90E-0672-41B7-9238-223C235EC2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84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8B83-DA48-4245-918C-AF7A955B95F3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90E-0672-41B7-9238-223C235EC2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151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8B83-DA48-4245-918C-AF7A955B95F3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90E-0672-41B7-9238-223C235EC2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019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8B83-DA48-4245-918C-AF7A955B95F3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090E-0672-41B7-9238-223C235EC2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45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58B83-DA48-4245-918C-AF7A955B95F3}" type="datetimeFigureOut">
              <a:rPr lang="en-CA" smtClean="0"/>
              <a:t>21/06/2012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090E-0672-41B7-9238-223C235EC2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21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://www.jobbank.gc.ca/" TargetMode="External"/><Relationship Id="rId4" Type="http://schemas.openxmlformats.org/officeDocument/2006/relationships/hyperlink" Target="http://www.careercruis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4011613" cy="4521200"/>
          </a:xfrm>
        </p:spPr>
        <p:txBody>
          <a:bodyPr anchor="t"/>
          <a:lstStyle/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3200" smtClean="0">
                <a:solidFill>
                  <a:srgbClr val="FFFF00"/>
                </a:solidFill>
              </a:rPr>
              <a:t>Grade 11: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2000" smtClean="0">
                <a:solidFill>
                  <a:srgbClr val="00FF00"/>
                </a:solidFill>
              </a:rPr>
              <a:t>-  English 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2000" smtClean="0">
                <a:solidFill>
                  <a:srgbClr val="00FF00"/>
                </a:solidFill>
              </a:rPr>
              <a:t>-  Mathematics 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2000" smtClean="0">
                <a:solidFill>
                  <a:srgbClr val="00FF00"/>
                </a:solidFill>
              </a:rPr>
              <a:t>-  Science 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2000" smtClean="0">
                <a:solidFill>
                  <a:srgbClr val="00FF00"/>
                </a:solidFill>
              </a:rPr>
              <a:t>-  Social Studies 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2000" smtClean="0">
                <a:solidFill>
                  <a:srgbClr val="00FF00"/>
                </a:solidFill>
              </a:rPr>
              <a:t>-  Visual Arts 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2000" smtClean="0">
                <a:solidFill>
                  <a:srgbClr val="00FF00"/>
                </a:solidFill>
              </a:rPr>
              <a:t>-  Computers 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CA" sz="2000" smtClean="0">
                <a:solidFill>
                  <a:srgbClr val="00FF00"/>
                </a:solidFill>
              </a:rPr>
              <a:t>-  Drafting &amp; Design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68838" y="1600200"/>
            <a:ext cx="4330700" cy="4521200"/>
          </a:xfrm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200" smtClean="0">
                <a:solidFill>
                  <a:srgbClr val="FFFF00"/>
                </a:solidFill>
              </a:rPr>
              <a:t>Grade 12: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smtClean="0">
                <a:solidFill>
                  <a:srgbClr val="00FF00"/>
                </a:solidFill>
              </a:rPr>
              <a:t>-  English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smtClean="0">
                <a:solidFill>
                  <a:srgbClr val="00FF00"/>
                </a:solidFill>
              </a:rPr>
              <a:t>-  Literature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smtClean="0">
                <a:solidFill>
                  <a:srgbClr val="00FF00"/>
                </a:solidFill>
              </a:rPr>
              <a:t>-  Communications &amp; Media Studies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smtClean="0">
                <a:solidFill>
                  <a:srgbClr val="00FF00"/>
                </a:solidFill>
              </a:rPr>
              <a:t>-  Mathematics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smtClean="0">
                <a:solidFill>
                  <a:srgbClr val="00FF00"/>
                </a:solidFill>
              </a:rPr>
              <a:t>-  History / World Issues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smtClean="0">
                <a:solidFill>
                  <a:srgbClr val="00FF00"/>
                </a:solidFill>
              </a:rPr>
              <a:t>-  Visual Arts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smtClean="0">
                <a:solidFill>
                  <a:srgbClr val="00FF00"/>
                </a:solidFill>
              </a:rPr>
              <a:t>-  Computers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000" smtClean="0">
                <a:solidFill>
                  <a:srgbClr val="00FF00"/>
                </a:solidFill>
              </a:rPr>
              <a:t>-  Drafting &amp; Design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220075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CA" sz="4400">
                <a:solidFill>
                  <a:srgbClr val="FF3333"/>
                </a:solidFill>
              </a:rPr>
              <a:t>Suggested Education  </a:t>
            </a:r>
          </a:p>
        </p:txBody>
      </p:sp>
    </p:spTree>
    <p:extLst>
      <p:ext uri="{BB962C8B-B14F-4D97-AF65-F5344CB8AC3E}">
        <p14:creationId xmlns:p14="http://schemas.microsoft.com/office/powerpoint/2010/main" val="1829317970"/>
      </p:ext>
    </p:extLst>
  </p:cSld>
  <p:clrMapOvr>
    <a:masterClrMapping/>
  </p:clrMapOvr>
  <p:transition spd="med" advTm="17449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3000" contrast="17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0075" cy="1227138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3333"/>
                </a:solidFill>
              </a:rPr>
              <a:t>Education/Training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0075" cy="5230813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00FF00"/>
                </a:solidFill>
              </a:rPr>
              <a:t>-  High school diploma, courses in art, design, English, and computers are especially useful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00FF00"/>
                </a:solidFill>
              </a:rPr>
              <a:t>-  Post-secondary training, learning the basics of design, typography, illustration, graphics software use, and the printing and production processes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00FF00"/>
                </a:solidFill>
              </a:rPr>
              <a:t>-   Post-secondary schools with this course is available all across the country. </a:t>
            </a:r>
            <a:r>
              <a:rPr lang="en-CA" sz="1200" smtClean="0">
                <a:solidFill>
                  <a:srgbClr val="00FF00"/>
                </a:solidFill>
              </a:rPr>
              <a:t/>
            </a:r>
            <a:br>
              <a:rPr lang="en-CA" sz="1200" smtClean="0">
                <a:solidFill>
                  <a:srgbClr val="00FF00"/>
                </a:solidFill>
              </a:rPr>
            </a:br>
            <a:r>
              <a:rPr lang="en-CA" sz="1200" smtClean="0">
                <a:solidFill>
                  <a:srgbClr val="00FF00"/>
                </a:solidFill>
              </a:rPr>
              <a:t/>
            </a:r>
            <a:br>
              <a:rPr lang="en-CA" sz="1200" smtClean="0">
                <a:solidFill>
                  <a:srgbClr val="00FF00"/>
                </a:solidFill>
              </a:rPr>
            </a:br>
            <a:r>
              <a:rPr lang="en-CA" sz="1200" smtClean="0">
                <a:solidFill>
                  <a:srgbClr val="00FF00"/>
                </a:solidFill>
              </a:rPr>
              <a:t/>
            </a:r>
            <a:br>
              <a:rPr lang="en-CA" sz="1200" smtClean="0">
                <a:solidFill>
                  <a:srgbClr val="00FF00"/>
                </a:solidFill>
              </a:rPr>
            </a:br>
            <a:endParaRPr lang="en-CA" sz="120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52655"/>
      </p:ext>
    </p:extLst>
  </p:cSld>
  <p:clrMapOvr>
    <a:masterClrMapping/>
  </p:clrMapOvr>
  <p:transition spd="med" advTm="30822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18488" cy="11350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0000"/>
                </a:solidFill>
              </a:rPr>
              <a:t>Qualifications</a:t>
            </a:r>
            <a:r>
              <a:rPr lang="en-CA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854728"/>
      </p:ext>
    </p:extLst>
  </p:cSld>
  <p:clrMapOvr>
    <a:masterClrMapping/>
  </p:clrMapOvr>
  <p:transition spd="med" advTm="303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18488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0000"/>
                </a:solidFill>
              </a:rPr>
              <a:t>LEVEL 1: Junior Graphic Designer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5068888"/>
          </a:xfrm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FF00"/>
                </a:solidFill>
              </a:rPr>
              <a:t>EARNINGS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00FF00"/>
                </a:solidFill>
              </a:rPr>
              <a:t>$20,000 to $35,000 a year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FF00"/>
                </a:solidFill>
              </a:rPr>
              <a:t>REQUIREMENTS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00FF00"/>
                </a:solidFill>
                <a:latin typeface="Verdana;Arial" charset="0"/>
              </a:rPr>
              <a:t>• Degree or diploma in graphic design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FF00"/>
                </a:solidFill>
              </a:rPr>
              <a:t>RESPONSIBILITIES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00FF00"/>
                </a:solidFill>
                <a:latin typeface="Verdana;Arial" charset="0"/>
              </a:rPr>
              <a:t>• </a:t>
            </a:r>
            <a:r>
              <a:rPr lang="en-CA" smtClean="0">
                <a:solidFill>
                  <a:srgbClr val="00FF00"/>
                </a:solidFill>
              </a:rPr>
              <a:t>Assisting senior-level designers; handling simple designs; performing some administrative duties.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1200" smtClean="0">
              <a:solidFill>
                <a:srgbClr val="00FF00"/>
              </a:solidFill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120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31561"/>
      </p:ext>
    </p:extLst>
  </p:cSld>
  <p:clrMapOvr>
    <a:masterClrMapping/>
  </p:clrMapOvr>
  <p:transition spd="med" advTm="367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18488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0000"/>
                </a:solidFill>
              </a:rPr>
              <a:t>LEVEL 2: Intermediate Graphic Designer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987925"/>
          </a:xfrm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FF00"/>
                </a:solidFill>
              </a:rPr>
              <a:t>EARNINGS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00FF00"/>
                </a:solidFill>
              </a:rPr>
              <a:t>$30,000 to $45,000 a year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FF00"/>
                </a:solidFill>
              </a:rPr>
              <a:t>REQUIREMENTS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00FF00"/>
                </a:solidFill>
                <a:latin typeface="Verdana;Arial" charset="0"/>
              </a:rPr>
              <a:t>• Several years of experience as a junior graphic designer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FF00"/>
                </a:solidFill>
              </a:rPr>
              <a:t>RESPONSIBILITIES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00FF00"/>
                </a:solidFill>
              </a:rPr>
              <a:t>Handling big projects from conception to finished product; dealing with clients; directing junior designers.</a:t>
            </a:r>
          </a:p>
        </p:txBody>
      </p:sp>
    </p:spTree>
    <p:extLst>
      <p:ext uri="{BB962C8B-B14F-4D97-AF65-F5344CB8AC3E}">
        <p14:creationId xmlns:p14="http://schemas.microsoft.com/office/powerpoint/2010/main" val="2381724340"/>
      </p:ext>
    </p:extLst>
  </p:cSld>
  <p:clrMapOvr>
    <a:masterClrMapping/>
  </p:clrMapOvr>
  <p:transition spd="med" advTm="15814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8218488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0000"/>
                </a:solidFill>
              </a:rPr>
              <a:t>LEVEL 3: Senior Graphic Designer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55738"/>
            <a:ext cx="8218488" cy="5456237"/>
          </a:xfrm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 dirty="0" smtClean="0">
                <a:solidFill>
                  <a:srgbClr val="FFFF00"/>
                </a:solidFill>
              </a:rPr>
              <a:t>EARNINGS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 dirty="0" smtClean="0">
                <a:solidFill>
                  <a:srgbClr val="00FF00"/>
                </a:solidFill>
              </a:rPr>
              <a:t>$45,000 to $70,000 a year or more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 dirty="0" smtClean="0">
                <a:solidFill>
                  <a:srgbClr val="FFFF00"/>
                </a:solidFill>
              </a:rPr>
              <a:t>REQUIREMENTS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 dirty="0" smtClean="0">
                <a:solidFill>
                  <a:srgbClr val="00FF00"/>
                </a:solidFill>
                <a:latin typeface="Verdana;Arial" charset="0"/>
              </a:rPr>
              <a:t>• Many years of experience as an intermediate graphic designer </a:t>
            </a:r>
            <a:br>
              <a:rPr lang="en-CA" sz="2800" dirty="0" smtClean="0">
                <a:solidFill>
                  <a:srgbClr val="00FF00"/>
                </a:solidFill>
                <a:latin typeface="Verdana;Arial" charset="0"/>
              </a:rPr>
            </a:br>
            <a:r>
              <a:rPr lang="en-CA" sz="2800" dirty="0" smtClean="0">
                <a:solidFill>
                  <a:srgbClr val="00FF00"/>
                </a:solidFill>
                <a:latin typeface="Verdana;Arial" charset="0"/>
              </a:rPr>
              <a:t>• Good conceptual thinking abilities </a:t>
            </a:r>
            <a:br>
              <a:rPr lang="en-CA" sz="2800" dirty="0" smtClean="0">
                <a:solidFill>
                  <a:srgbClr val="00FF00"/>
                </a:solidFill>
                <a:latin typeface="Verdana;Arial" charset="0"/>
              </a:rPr>
            </a:br>
            <a:r>
              <a:rPr lang="en-CA" sz="2800" dirty="0" smtClean="0">
                <a:solidFill>
                  <a:srgbClr val="00FF00"/>
                </a:solidFill>
                <a:latin typeface="Verdana;Arial" charset="0"/>
              </a:rPr>
              <a:t>• Possibly some business training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 dirty="0" smtClean="0">
                <a:solidFill>
                  <a:srgbClr val="FFFF00"/>
                </a:solidFill>
              </a:rPr>
              <a:t>RESPONSIBILITIES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800" dirty="0" smtClean="0">
                <a:solidFill>
                  <a:srgbClr val="00FF00"/>
                </a:solidFill>
              </a:rPr>
              <a:t>Developing design concepts and campaigns; managing designers and other staff; performing administrative duties such as budgeting.</a:t>
            </a:r>
          </a:p>
        </p:txBody>
      </p:sp>
    </p:spTree>
    <p:extLst>
      <p:ext uri="{BB962C8B-B14F-4D97-AF65-F5344CB8AC3E}">
        <p14:creationId xmlns:p14="http://schemas.microsoft.com/office/powerpoint/2010/main" val="2030630270"/>
      </p:ext>
    </p:extLst>
  </p:cSld>
  <p:clrMapOvr>
    <a:masterClrMapping/>
  </p:clrMapOvr>
  <p:transition spd="med" advTm="32596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-171450"/>
            <a:ext cx="10340975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18488" cy="11350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0000"/>
                </a:solidFill>
              </a:rPr>
              <a:t>Job Opportunities</a:t>
            </a:r>
            <a:r>
              <a:rPr lang="en-CA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223754"/>
      </p:ext>
    </p:extLst>
  </p:cSld>
  <p:clrMapOvr>
    <a:masterClrMapping/>
  </p:clrMapOvr>
  <p:transition spd="med" advTm="3580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18488" cy="11350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0000"/>
                </a:solidFill>
              </a:rPr>
              <a:t>Jobs in Peel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1788"/>
            <a:ext cx="4679950" cy="4518025"/>
          </a:xfrm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600" smtClean="0">
                <a:solidFill>
                  <a:srgbClr val="00FF00"/>
                </a:solidFill>
              </a:rPr>
              <a:t> </a:t>
            </a:r>
            <a:r>
              <a:rPr lang="en-CA" sz="1600" smtClean="0">
                <a:solidFill>
                  <a:srgbClr val="FFFF00"/>
                </a:solidFill>
              </a:rPr>
              <a:t>   </a:t>
            </a:r>
            <a:r>
              <a:rPr lang="en-CA" sz="1600" b="1" smtClean="0">
                <a:solidFill>
                  <a:srgbClr val="FFFF00"/>
                </a:solidFill>
              </a:rPr>
              <a:t>  Graphic Designer, Web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600" smtClean="0">
                <a:solidFill>
                  <a:srgbClr val="00FF00"/>
                </a:solidFill>
              </a:rPr>
              <a:t/>
            </a:r>
            <a:br>
              <a:rPr lang="en-CA" sz="1600" smtClean="0">
                <a:solidFill>
                  <a:srgbClr val="00FF00"/>
                </a:solidFill>
              </a:rPr>
            </a:br>
            <a:r>
              <a:rPr lang="en-CA" sz="1600" b="1" smtClean="0">
                <a:solidFill>
                  <a:srgbClr val="00FF00"/>
                </a:solidFill>
              </a:rPr>
              <a:t>Employer: </a:t>
            </a:r>
            <a:r>
              <a:rPr lang="en-CA" sz="1600" smtClean="0">
                <a:solidFill>
                  <a:srgbClr val="00FF00"/>
                </a:solidFill>
              </a:rPr>
              <a:t>Redtag Vacations</a:t>
            </a:r>
            <a:br>
              <a:rPr lang="en-CA" sz="1600" smtClean="0">
                <a:solidFill>
                  <a:srgbClr val="00FF00"/>
                </a:solidFill>
              </a:rPr>
            </a:br>
            <a:r>
              <a:rPr lang="en-CA" sz="1600" b="1" smtClean="0">
                <a:solidFill>
                  <a:srgbClr val="00FF00"/>
                </a:solidFill>
              </a:rPr>
              <a:t>Salary: </a:t>
            </a:r>
            <a:r>
              <a:rPr lang="en-CA" sz="1600" smtClean="0">
                <a:solidFill>
                  <a:srgbClr val="00FF00"/>
                </a:solidFill>
              </a:rPr>
              <a:t>$30000 to $38000/ Yearly, 40 hours </a:t>
            </a:r>
            <a:br>
              <a:rPr lang="en-CA" sz="1600" smtClean="0">
                <a:solidFill>
                  <a:srgbClr val="00FF00"/>
                </a:solidFill>
              </a:rPr>
            </a:br>
            <a:r>
              <a:rPr lang="en-CA" sz="1600" b="1" smtClean="0">
                <a:solidFill>
                  <a:srgbClr val="00FF00"/>
                </a:solidFill>
              </a:rPr>
              <a:t>Location: </a:t>
            </a:r>
            <a:r>
              <a:rPr lang="en-CA" sz="1600" smtClean="0">
                <a:solidFill>
                  <a:srgbClr val="00FF00"/>
                </a:solidFill>
              </a:rPr>
              <a:t>Mississauga, ON</a:t>
            </a:r>
            <a:br>
              <a:rPr lang="en-CA" sz="1600" smtClean="0">
                <a:solidFill>
                  <a:srgbClr val="00FF00"/>
                </a:solidFill>
              </a:rPr>
            </a:br>
            <a:r>
              <a:rPr lang="en-CA" sz="1600" b="1" smtClean="0">
                <a:solidFill>
                  <a:srgbClr val="00FF00"/>
                </a:solidFill>
              </a:rPr>
              <a:t>Date Posted: </a:t>
            </a:r>
            <a:r>
              <a:rPr lang="en-CA" sz="1600" smtClean="0">
                <a:solidFill>
                  <a:srgbClr val="00FF00"/>
                </a:solidFill>
              </a:rPr>
              <a:t>2012/02/06</a:t>
            </a:r>
            <a:br>
              <a:rPr lang="en-CA" sz="1600" smtClean="0">
                <a:solidFill>
                  <a:srgbClr val="00FF00"/>
                </a:solidFill>
              </a:rPr>
            </a:br>
            <a:r>
              <a:rPr lang="en-CA" sz="1600" b="1" smtClean="0">
                <a:solidFill>
                  <a:srgbClr val="00FF00"/>
                </a:solidFill>
              </a:rPr>
              <a:t>Source: </a:t>
            </a:r>
            <a:r>
              <a:rPr lang="en-CA" sz="1600" smtClean="0">
                <a:solidFill>
                  <a:srgbClr val="00FF00"/>
                </a:solidFill>
              </a:rPr>
              <a:t>Job Bank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859338" y="1295400"/>
            <a:ext cx="41402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endParaRPr lang="en-CA" sz="1600" b="1">
              <a:solidFill>
                <a:srgbClr val="00FF00"/>
              </a:solidFill>
            </a:endParaRPr>
          </a:p>
          <a:p>
            <a:pPr eaLnBrk="1" hangingPunct="1"/>
            <a:r>
              <a:rPr lang="en-CA" sz="1600" b="1">
                <a:solidFill>
                  <a:srgbClr val="FFFF00"/>
                </a:solidFill>
              </a:rPr>
              <a:t>Graphic Designer and Layout Artist</a:t>
            </a:r>
          </a:p>
          <a:p>
            <a:pPr eaLnBrk="1" hangingPunct="1"/>
            <a:r>
              <a:rPr lang="en-CA" sz="1600">
                <a:solidFill>
                  <a:srgbClr val="00FF00"/>
                </a:solidFill>
              </a:rPr>
              <a:t/>
            </a:r>
            <a:br>
              <a:rPr lang="en-CA" sz="1600">
                <a:solidFill>
                  <a:srgbClr val="00FF00"/>
                </a:solidFill>
              </a:rPr>
            </a:br>
            <a:r>
              <a:rPr lang="en-CA" sz="1600" b="1">
                <a:solidFill>
                  <a:srgbClr val="00FF00"/>
                </a:solidFill>
              </a:rPr>
              <a:t>Employer: </a:t>
            </a:r>
            <a:r>
              <a:rPr lang="en-CA" sz="1600">
                <a:solidFill>
                  <a:srgbClr val="00FF00"/>
                </a:solidFill>
              </a:rPr>
              <a:t>Pure Staffing Solutions Inc.</a:t>
            </a:r>
            <a:br>
              <a:rPr lang="en-CA" sz="1600">
                <a:solidFill>
                  <a:srgbClr val="00FF00"/>
                </a:solidFill>
              </a:rPr>
            </a:br>
            <a:r>
              <a:rPr lang="en-CA" sz="1600" b="1">
                <a:solidFill>
                  <a:srgbClr val="00FF00"/>
                </a:solidFill>
              </a:rPr>
              <a:t>Salary: </a:t>
            </a:r>
            <a:r>
              <a:rPr lang="en-CA" sz="1600">
                <a:solidFill>
                  <a:srgbClr val="00FF00"/>
                </a:solidFill>
              </a:rPr>
              <a:t>$40000 to $45000/ Yearly, 40 hours </a:t>
            </a:r>
            <a:r>
              <a:rPr lang="en-CA" sz="1600" b="1">
                <a:solidFill>
                  <a:srgbClr val="00FF00"/>
                </a:solidFill>
              </a:rPr>
              <a:t>Location: </a:t>
            </a:r>
            <a:r>
              <a:rPr lang="en-CA" sz="1600">
                <a:solidFill>
                  <a:srgbClr val="00FF00"/>
                </a:solidFill>
              </a:rPr>
              <a:t>Milton, ON</a:t>
            </a:r>
            <a:br>
              <a:rPr lang="en-CA" sz="1600">
                <a:solidFill>
                  <a:srgbClr val="00FF00"/>
                </a:solidFill>
              </a:rPr>
            </a:br>
            <a:r>
              <a:rPr lang="en-CA" sz="1600" b="1">
                <a:solidFill>
                  <a:srgbClr val="00FF00"/>
                </a:solidFill>
              </a:rPr>
              <a:t>Date Posted: </a:t>
            </a:r>
            <a:r>
              <a:rPr lang="en-CA" sz="1600">
                <a:solidFill>
                  <a:srgbClr val="00FF00"/>
                </a:solidFill>
              </a:rPr>
              <a:t>2012/01/26</a:t>
            </a:r>
            <a:br>
              <a:rPr lang="en-CA" sz="1600">
                <a:solidFill>
                  <a:srgbClr val="00FF00"/>
                </a:solidFill>
              </a:rPr>
            </a:br>
            <a:r>
              <a:rPr lang="en-CA" sz="1600" b="1">
                <a:solidFill>
                  <a:srgbClr val="00FF00"/>
                </a:solidFill>
              </a:rPr>
              <a:t>Source: </a:t>
            </a:r>
            <a:r>
              <a:rPr lang="en-CA" sz="1600">
                <a:solidFill>
                  <a:srgbClr val="00FF00"/>
                </a:solidFill>
              </a:rPr>
              <a:t>Job Bank</a:t>
            </a:r>
          </a:p>
        </p:txBody>
      </p:sp>
    </p:spTree>
    <p:extLst>
      <p:ext uri="{BB962C8B-B14F-4D97-AF65-F5344CB8AC3E}">
        <p14:creationId xmlns:p14="http://schemas.microsoft.com/office/powerpoint/2010/main" val="3405355566"/>
      </p:ext>
    </p:extLst>
  </p:cSld>
  <p:clrMapOvr>
    <a:masterClrMapping/>
  </p:clrMapOvr>
  <p:transition spd="med" advTm="39708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18488" cy="11350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mtClean="0">
                <a:solidFill>
                  <a:srgbClr val="FF0000"/>
                </a:solidFill>
              </a:rPr>
              <a:t>Work Cited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518025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800" smtClean="0">
                <a:solidFill>
                  <a:srgbClr val="00FF00"/>
                </a:solidFill>
              </a:rPr>
              <a:t>• </a:t>
            </a:r>
            <a:r>
              <a:rPr lang="en-CA" sz="1800" smtClean="0">
                <a:solidFill>
                  <a:srgbClr val="00FF00"/>
                </a:solidFill>
                <a:hlinkClick r:id="rId4"/>
              </a:rPr>
              <a:t>www.careercruising.com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800" smtClean="0">
                <a:solidFill>
                  <a:srgbClr val="00FF00"/>
                </a:solidFill>
              </a:rPr>
              <a:t>• </a:t>
            </a:r>
            <a:r>
              <a:rPr lang="en-CA" sz="1800" smtClean="0">
                <a:solidFill>
                  <a:srgbClr val="00FF00"/>
                </a:solidFill>
                <a:hlinkClick r:id="rId5"/>
              </a:rPr>
              <a:t>www.jobbank.gc.ca</a:t>
            </a:r>
            <a:r>
              <a:rPr lang="en-CA" sz="1800" smtClean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64906"/>
          </a:xfrm>
          <a:prstGeom prst="rect">
            <a:avLst/>
          </a:prstGeom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8797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990659"/>
      </p:ext>
    </p:extLst>
  </p:cSld>
  <p:clrMapOvr>
    <a:masterClrMapping/>
  </p:clrMapOvr>
  <p:transition spd="med" advTm="4270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236</Words>
  <Application>Microsoft Office PowerPoint</Application>
  <PresentationFormat>On-screen Show (4:3)</PresentationFormat>
  <Paragraphs>54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Education/Training</vt:lpstr>
      <vt:lpstr>Qualifications </vt:lpstr>
      <vt:lpstr>LEVEL 1: Junior Graphic Designer</vt:lpstr>
      <vt:lpstr>LEVEL 2: Intermediate Graphic Designer</vt:lpstr>
      <vt:lpstr>LEVEL 3: Senior Graphic Designer</vt:lpstr>
      <vt:lpstr>Job Opportunities </vt:lpstr>
      <vt:lpstr>Jobs in Peel</vt:lpstr>
      <vt:lpstr>Work Cited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</cp:lastModifiedBy>
  <cp:revision>2</cp:revision>
  <dcterms:created xsi:type="dcterms:W3CDTF">2012-06-21T18:12:42Z</dcterms:created>
  <dcterms:modified xsi:type="dcterms:W3CDTF">2012-06-21T18:30:52Z</dcterms:modified>
</cp:coreProperties>
</file>